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67" r:id="rId3"/>
    <p:sldId id="270" r:id="rId4"/>
  </p:sldIdLst>
  <p:sldSz cx="18288000" cy="10287000"/>
  <p:notesSz cx="6858000" cy="9144000"/>
  <p:embeddedFontLst>
    <p:embeddedFont>
      <p:font typeface="Assistant Extra Light Bold" panose="020B0604020202020204" charset="-79"/>
      <p:regular r:id="rId5"/>
    </p:embeddedFont>
    <p:embeddedFont>
      <p:font typeface="Assistant Regular" panose="020B0604020202020204" charset="-79"/>
      <p:regular r:id="rId6"/>
    </p:embeddedFont>
    <p:embeddedFont>
      <p:font typeface="Assistant Regular Bold" panose="020B0604020202020204" charset="-79"/>
      <p:regular r:id="rId7"/>
    </p:embeddedFont>
    <p:embeddedFont>
      <p:font typeface="Belleza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Public Sans" panose="020B0604020202020204" charset="0"/>
      <p:regular r:id="rId13"/>
    </p:embeddedFont>
    <p:embeddedFont>
      <p:font typeface="Public Sans Bold" panose="020B0604020202020204" charset="0"/>
      <p:regular r:id="rId14"/>
    </p:embeddedFont>
    <p:embeddedFont>
      <p:font typeface="Public Sans Bold Italics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28" d="100"/>
          <a:sy n="28" d="100"/>
        </p:scale>
        <p:origin x="240" y="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svg"/><Relationship Id="rId7" Type="http://schemas.openxmlformats.org/officeDocument/2006/relationships/image" Target="../media/image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mailto:dominique.Walton@dartmouth.edu" TargetMode="External"/><Relationship Id="rId7" Type="http://schemas.openxmlformats.org/officeDocument/2006/relationships/image" Target="../media/image12.svg"/><Relationship Id="rId12" Type="http://schemas.openxmlformats.org/officeDocument/2006/relationships/image" Target="../media/image13.png"/><Relationship Id="rId2" Type="http://schemas.openxmlformats.org/officeDocument/2006/relationships/hyperlink" Target="https://dartmouth.co1.qualtrics.com/jfe/form/SV_7Pq1SS0tBFYLzrU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8.svg"/><Relationship Id="rId5" Type="http://schemas.openxmlformats.org/officeDocument/2006/relationships/image" Target="../media/image10.svg"/><Relationship Id="rId10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731269"/>
            <a:ext cx="7157740" cy="2887382"/>
            <a:chOff x="0" y="0"/>
            <a:chExt cx="9543653" cy="3849842"/>
          </a:xfrm>
        </p:grpSpPr>
        <p:sp>
          <p:nvSpPr>
            <p:cNvPr id="3" name="TextBox 3"/>
            <p:cNvSpPr txBox="1"/>
            <p:nvPr/>
          </p:nvSpPr>
          <p:spPr>
            <a:xfrm>
              <a:off x="0" y="-9525"/>
              <a:ext cx="9543653" cy="14716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640"/>
                </a:lnSpc>
              </a:pPr>
              <a:r>
                <a:rPr lang="en-US" sz="7200">
                  <a:solidFill>
                    <a:srgbClr val="191919"/>
                  </a:solidFill>
                  <a:latin typeface="Belleza Bold"/>
                </a:rPr>
                <a:t>Steps to Take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125394"/>
              <a:ext cx="8754084" cy="17244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39"/>
                </a:lnSpc>
              </a:pPr>
              <a:r>
                <a:rPr lang="en-US" sz="2799">
                  <a:solidFill>
                    <a:srgbClr val="191919"/>
                  </a:solidFill>
                  <a:latin typeface="Assistant Regular"/>
                </a:rPr>
                <a:t>To Support a Culture of Care On-Campus</a:t>
              </a:r>
            </a:p>
            <a:p>
              <a:pPr>
                <a:lnSpc>
                  <a:spcPts val="3639"/>
                </a:lnSpc>
              </a:pPr>
              <a:endParaRPr lang="en-US" sz="2799">
                <a:solidFill>
                  <a:srgbClr val="191919"/>
                </a:solidFill>
                <a:latin typeface="Assistant Regular"/>
              </a:endParaRPr>
            </a:p>
            <a:p>
              <a:pPr>
                <a:lnSpc>
                  <a:spcPts val="3120"/>
                </a:lnSpc>
              </a:pPr>
              <a:r>
                <a:rPr lang="en-US" sz="2400">
                  <a:solidFill>
                    <a:srgbClr val="191919"/>
                  </a:solidFill>
                  <a:latin typeface="Assistant Regular"/>
                </a:rPr>
                <a:t>Adapted from JED Foundation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658696" y="4626459"/>
            <a:ext cx="8861306" cy="4785243"/>
            <a:chOff x="0" y="0"/>
            <a:chExt cx="11815075" cy="6380323"/>
          </a:xfrm>
        </p:grpSpPr>
        <p:sp>
          <p:nvSpPr>
            <p:cNvPr id="6" name="TextBox 6"/>
            <p:cNvSpPr txBox="1"/>
            <p:nvPr/>
          </p:nvSpPr>
          <p:spPr>
            <a:xfrm>
              <a:off x="0" y="38100"/>
              <a:ext cx="11815075" cy="6832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60"/>
                </a:lnSpc>
              </a:pPr>
              <a:r>
                <a:rPr lang="en-US" sz="3600" u="sng">
                  <a:solidFill>
                    <a:srgbClr val="191919"/>
                  </a:solidFill>
                  <a:latin typeface="Assistant Regular Bold"/>
                </a:rPr>
                <a:t>SUPPORT</a:t>
              </a:r>
              <a:r>
                <a:rPr lang="en-US" sz="3600">
                  <a:solidFill>
                    <a:srgbClr val="191919"/>
                  </a:solidFill>
                  <a:latin typeface="Assistant Regular Bold"/>
                </a:rPr>
                <a:t> mental health and wellness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86202"/>
              <a:ext cx="11815075" cy="6832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60"/>
                </a:lnSpc>
              </a:pPr>
              <a:r>
                <a:rPr lang="en-US" sz="3600" u="sng">
                  <a:solidFill>
                    <a:srgbClr val="191919"/>
                  </a:solidFill>
                  <a:latin typeface="Assistant Regular Bold"/>
                </a:rPr>
                <a:t>RECOGNIZE</a:t>
              </a:r>
              <a:r>
                <a:rPr lang="en-US" sz="3600">
                  <a:solidFill>
                    <a:srgbClr val="191919"/>
                  </a:solidFill>
                  <a:latin typeface="Assistant Regular Bold"/>
                </a:rPr>
                <a:t> a student who is struggling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934303"/>
              <a:ext cx="11815075" cy="6832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60"/>
                </a:lnSpc>
              </a:pPr>
              <a:r>
                <a:rPr lang="en-US" sz="3600" u="sng">
                  <a:solidFill>
                    <a:srgbClr val="191919"/>
                  </a:solidFill>
                  <a:latin typeface="Assistant Regular Bold"/>
                </a:rPr>
                <a:t>REACH OUT</a:t>
              </a:r>
              <a:r>
                <a:rPr lang="en-US" sz="3600">
                  <a:solidFill>
                    <a:srgbClr val="191919"/>
                  </a:solidFill>
                  <a:latin typeface="Assistant Regular Bold"/>
                </a:rPr>
                <a:t> to a student who is struggling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5697063"/>
              <a:ext cx="11815075" cy="6832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60"/>
                </a:lnSpc>
              </a:pPr>
              <a:r>
                <a:rPr lang="en-US" sz="3600" u="sng">
                  <a:solidFill>
                    <a:srgbClr val="191919"/>
                  </a:solidFill>
                  <a:latin typeface="Assistant Regular Bold"/>
                </a:rPr>
                <a:t>CONNECT</a:t>
              </a:r>
              <a:r>
                <a:rPr lang="en-US" sz="3600">
                  <a:solidFill>
                    <a:srgbClr val="191919"/>
                  </a:solidFill>
                  <a:latin typeface="Assistant Regular Bold"/>
                </a:rPr>
                <a:t> students to supports and resources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46188" y="-3531853"/>
            <a:ext cx="6361694" cy="612524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976406" y="523628"/>
            <a:ext cx="1631476" cy="322774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518409" y="6647999"/>
            <a:ext cx="10410242" cy="1002331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834943" y="9104898"/>
            <a:ext cx="3590255" cy="3068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471661" y="470895"/>
            <a:ext cx="6232643" cy="1106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40"/>
              </a:lnSpc>
            </a:pPr>
            <a:r>
              <a:rPr lang="en-US" sz="7200">
                <a:solidFill>
                  <a:srgbClr val="191919"/>
                </a:solidFill>
                <a:latin typeface="Belleza Bold"/>
              </a:rPr>
              <a:t>Resources 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391761">
            <a:off x="-3843964" y="6485858"/>
            <a:ext cx="6062415" cy="817237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625631" y="-1430243"/>
            <a:ext cx="7324738" cy="70524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95665" y="8375138"/>
            <a:ext cx="2281713" cy="219690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716089" y="1699960"/>
            <a:ext cx="3767654" cy="32196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243341" y="1813316"/>
            <a:ext cx="8460963" cy="7777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98"/>
              </a:lnSpc>
            </a:pPr>
            <a:r>
              <a:rPr lang="en-US" sz="2070" dirty="0">
                <a:solidFill>
                  <a:srgbClr val="67754A"/>
                </a:solidFill>
                <a:latin typeface="Public Sans Bold Italics"/>
              </a:rPr>
              <a:t>IMMEDIATE EMERGENCY ASSISTANCE</a:t>
            </a:r>
          </a:p>
          <a:p>
            <a:pPr algn="just">
              <a:lnSpc>
                <a:spcPts val="2898"/>
              </a:lnSpc>
            </a:pPr>
            <a:r>
              <a:rPr lang="en-US" sz="2070" dirty="0">
                <a:solidFill>
                  <a:srgbClr val="1B280D"/>
                </a:solidFill>
                <a:latin typeface="Public Sans"/>
              </a:rPr>
              <a:t> </a:t>
            </a:r>
          </a:p>
          <a:p>
            <a:pPr algn="just">
              <a:lnSpc>
                <a:spcPts val="2898"/>
              </a:lnSpc>
            </a:pPr>
            <a:r>
              <a:rPr lang="en-US" sz="2070" dirty="0">
                <a:solidFill>
                  <a:srgbClr val="1B280D"/>
                </a:solidFill>
                <a:latin typeface="Public Sans"/>
              </a:rPr>
              <a:t>Call </a:t>
            </a:r>
            <a:r>
              <a:rPr lang="en-US" sz="2070" dirty="0">
                <a:solidFill>
                  <a:srgbClr val="1B280D"/>
                </a:solidFill>
                <a:latin typeface="Public Sans Bold"/>
              </a:rPr>
              <a:t>911</a:t>
            </a:r>
          </a:p>
          <a:p>
            <a:pPr algn="just">
              <a:lnSpc>
                <a:spcPts val="2898"/>
              </a:lnSpc>
            </a:pPr>
            <a:r>
              <a:rPr lang="en-US" sz="2070" dirty="0">
                <a:solidFill>
                  <a:srgbClr val="1B280D"/>
                </a:solidFill>
                <a:latin typeface="Public Sans"/>
              </a:rPr>
              <a:t>DOSS: </a:t>
            </a:r>
            <a:r>
              <a:rPr lang="en-US" sz="2070" dirty="0">
                <a:solidFill>
                  <a:srgbClr val="1B280D"/>
                </a:solidFill>
                <a:latin typeface="Public Sans Bold"/>
              </a:rPr>
              <a:t>603-646-3333 (Emergency)</a:t>
            </a:r>
          </a:p>
          <a:p>
            <a:pPr algn="just">
              <a:lnSpc>
                <a:spcPts val="2898"/>
              </a:lnSpc>
            </a:pPr>
            <a:r>
              <a:rPr lang="en-US" sz="2070" dirty="0">
                <a:solidFill>
                  <a:srgbClr val="1B280D"/>
                </a:solidFill>
                <a:latin typeface="Public Sans"/>
              </a:rPr>
              <a:t>  </a:t>
            </a:r>
          </a:p>
          <a:p>
            <a:pPr algn="just">
              <a:lnSpc>
                <a:spcPts val="2898"/>
              </a:lnSpc>
            </a:pPr>
            <a:r>
              <a:rPr lang="en-US" sz="2070" dirty="0">
                <a:solidFill>
                  <a:srgbClr val="67754A"/>
                </a:solidFill>
                <a:latin typeface="Public Sans Bold Italics"/>
              </a:rPr>
              <a:t>CAMPUS RESOURCES</a:t>
            </a:r>
          </a:p>
          <a:p>
            <a:pPr algn="just">
              <a:lnSpc>
                <a:spcPts val="2898"/>
              </a:lnSpc>
            </a:pPr>
            <a:r>
              <a:rPr lang="en-US" sz="2070" dirty="0">
                <a:solidFill>
                  <a:srgbClr val="1B280D"/>
                </a:solidFill>
                <a:latin typeface="Public Sans"/>
              </a:rPr>
              <a:t> </a:t>
            </a:r>
          </a:p>
          <a:p>
            <a:pPr algn="just">
              <a:lnSpc>
                <a:spcPts val="2898"/>
              </a:lnSpc>
            </a:pPr>
            <a:r>
              <a:rPr lang="en-US" sz="2070" dirty="0">
                <a:solidFill>
                  <a:srgbClr val="1B280D"/>
                </a:solidFill>
                <a:latin typeface="Public Sans"/>
              </a:rPr>
              <a:t>Counseling Center / On-Call Services: </a:t>
            </a:r>
            <a:r>
              <a:rPr lang="en-US" sz="2070" dirty="0">
                <a:solidFill>
                  <a:srgbClr val="1B280D"/>
                </a:solidFill>
                <a:latin typeface="Public Sans Bold"/>
              </a:rPr>
              <a:t>603-646-9442</a:t>
            </a:r>
          </a:p>
          <a:p>
            <a:pPr algn="just">
              <a:lnSpc>
                <a:spcPts val="2898"/>
              </a:lnSpc>
            </a:pPr>
            <a:r>
              <a:rPr lang="en-US" sz="2070" dirty="0">
                <a:solidFill>
                  <a:srgbClr val="1B280D"/>
                </a:solidFill>
                <a:latin typeface="Public Sans"/>
              </a:rPr>
              <a:t>Dean On-Call: </a:t>
            </a:r>
            <a:r>
              <a:rPr lang="en-US" sz="2070" dirty="0">
                <a:solidFill>
                  <a:srgbClr val="1B280D"/>
                </a:solidFill>
                <a:latin typeface="Public Sans Bold"/>
              </a:rPr>
              <a:t>603-646-4000</a:t>
            </a:r>
            <a:r>
              <a:rPr lang="en-US" sz="2070" dirty="0">
                <a:solidFill>
                  <a:srgbClr val="1B280D"/>
                </a:solidFill>
                <a:latin typeface="Public Sans"/>
              </a:rPr>
              <a:t> </a:t>
            </a:r>
            <a:r>
              <a:rPr lang="en-US" sz="2070" dirty="0">
                <a:solidFill>
                  <a:srgbClr val="1B280D"/>
                </a:solidFill>
                <a:latin typeface="Public Sans Bold"/>
              </a:rPr>
              <a:t>(Ask to Speak with Dean On-Call)</a:t>
            </a:r>
            <a:r>
              <a:rPr lang="en-US" sz="2070" dirty="0">
                <a:solidFill>
                  <a:srgbClr val="1B280D"/>
                </a:solidFill>
                <a:latin typeface="Public Sans"/>
              </a:rPr>
              <a:t> </a:t>
            </a:r>
          </a:p>
          <a:p>
            <a:pPr algn="just">
              <a:lnSpc>
                <a:spcPts val="2898"/>
              </a:lnSpc>
            </a:pPr>
            <a:r>
              <a:rPr lang="en-US" sz="2070" dirty="0">
                <a:solidFill>
                  <a:srgbClr val="1B280D"/>
                </a:solidFill>
                <a:latin typeface="Public Sans"/>
              </a:rPr>
              <a:t>DOSS: </a:t>
            </a:r>
            <a:r>
              <a:rPr lang="en-US" sz="2070" dirty="0">
                <a:solidFill>
                  <a:srgbClr val="1B280D"/>
                </a:solidFill>
                <a:latin typeface="Public Sans Bold"/>
              </a:rPr>
              <a:t>603-646-4000 (Non-Emergency)</a:t>
            </a:r>
          </a:p>
          <a:p>
            <a:pPr algn="just">
              <a:lnSpc>
                <a:spcPts val="2898"/>
              </a:lnSpc>
            </a:pPr>
            <a:r>
              <a:rPr lang="en-US" sz="2070" dirty="0">
                <a:solidFill>
                  <a:srgbClr val="1B280D"/>
                </a:solidFill>
                <a:latin typeface="Public Sans"/>
              </a:rPr>
              <a:t>College Chaplains: </a:t>
            </a:r>
            <a:r>
              <a:rPr lang="en-US" sz="2070" dirty="0">
                <a:solidFill>
                  <a:srgbClr val="1B280D"/>
                </a:solidFill>
                <a:latin typeface="Public Sans Bold"/>
              </a:rPr>
              <a:t>603-646-3780</a:t>
            </a:r>
          </a:p>
          <a:p>
            <a:pPr algn="just">
              <a:lnSpc>
                <a:spcPts val="2898"/>
              </a:lnSpc>
            </a:pPr>
            <a:r>
              <a:rPr lang="en-US" sz="2070" dirty="0">
                <a:solidFill>
                  <a:srgbClr val="1B280D"/>
                </a:solidFill>
                <a:latin typeface="Public Sans"/>
              </a:rPr>
              <a:t>Student Wellness Center: </a:t>
            </a:r>
            <a:r>
              <a:rPr lang="en-US" sz="2070" dirty="0">
                <a:solidFill>
                  <a:srgbClr val="1B280D"/>
                </a:solidFill>
                <a:latin typeface="Public Sans Bold"/>
              </a:rPr>
              <a:t>603-646-9414</a:t>
            </a:r>
          </a:p>
          <a:p>
            <a:pPr algn="just">
              <a:lnSpc>
                <a:spcPts val="2898"/>
              </a:lnSpc>
            </a:pPr>
            <a:r>
              <a:rPr lang="en-US" sz="2070" dirty="0">
                <a:solidFill>
                  <a:srgbClr val="1B280D"/>
                </a:solidFill>
                <a:latin typeface="Public Sans"/>
              </a:rPr>
              <a:t>Faculty / Employee Assistance Program (FEAP): </a:t>
            </a:r>
            <a:r>
              <a:rPr lang="en-US" sz="2070" dirty="0">
                <a:solidFill>
                  <a:srgbClr val="1B280D"/>
                </a:solidFill>
                <a:latin typeface="Public Sans Bold"/>
              </a:rPr>
              <a:t>844-216-8308</a:t>
            </a:r>
          </a:p>
          <a:p>
            <a:pPr algn="just">
              <a:lnSpc>
                <a:spcPts val="2898"/>
              </a:lnSpc>
            </a:pPr>
            <a:endParaRPr lang="en-US" sz="2070" dirty="0">
              <a:solidFill>
                <a:srgbClr val="1B280D"/>
              </a:solidFill>
              <a:latin typeface="Public Sans Bold"/>
            </a:endParaRPr>
          </a:p>
          <a:p>
            <a:pPr algn="just">
              <a:lnSpc>
                <a:spcPts val="2898"/>
              </a:lnSpc>
            </a:pPr>
            <a:r>
              <a:rPr lang="en-US" sz="2070" dirty="0">
                <a:solidFill>
                  <a:srgbClr val="1B280D"/>
                </a:solidFill>
                <a:latin typeface="Public Sans"/>
              </a:rPr>
              <a:t>Peer Support (through MHU)</a:t>
            </a:r>
          </a:p>
          <a:p>
            <a:pPr algn="just">
              <a:lnSpc>
                <a:spcPts val="2898"/>
              </a:lnSpc>
            </a:pPr>
            <a:r>
              <a:rPr lang="en-US" sz="2070" dirty="0">
                <a:solidFill>
                  <a:srgbClr val="1B280D"/>
                </a:solidFill>
                <a:latin typeface="Public Sans"/>
              </a:rPr>
              <a:t>Sexual Assault Peer Alliance (SAPA)</a:t>
            </a:r>
          </a:p>
          <a:p>
            <a:pPr algn="just">
              <a:lnSpc>
                <a:spcPts val="2898"/>
              </a:lnSpc>
            </a:pPr>
            <a:r>
              <a:rPr lang="en-US" sz="2070" dirty="0">
                <a:solidFill>
                  <a:srgbClr val="1B280D"/>
                </a:solidFill>
                <a:latin typeface="Public Sans"/>
              </a:rPr>
              <a:t>  </a:t>
            </a:r>
          </a:p>
          <a:p>
            <a:pPr algn="just">
              <a:lnSpc>
                <a:spcPts val="2898"/>
              </a:lnSpc>
            </a:pPr>
            <a:r>
              <a:rPr lang="en-US" sz="2070" dirty="0">
                <a:solidFill>
                  <a:srgbClr val="67754A"/>
                </a:solidFill>
                <a:latin typeface="Public Sans Bold Italics"/>
              </a:rPr>
              <a:t>NATIONAL SUICIDE PREVENTION HOTLINES</a:t>
            </a:r>
          </a:p>
          <a:p>
            <a:pPr algn="just">
              <a:lnSpc>
                <a:spcPts val="2898"/>
              </a:lnSpc>
            </a:pPr>
            <a:endParaRPr lang="en-US" sz="2070" dirty="0">
              <a:solidFill>
                <a:srgbClr val="67754A"/>
              </a:solidFill>
              <a:latin typeface="Public Sans Bold Italics"/>
            </a:endParaRPr>
          </a:p>
          <a:p>
            <a:pPr algn="just">
              <a:lnSpc>
                <a:spcPts val="2898"/>
              </a:lnSpc>
            </a:pPr>
            <a:r>
              <a:rPr lang="en-US" sz="2070" dirty="0">
                <a:solidFill>
                  <a:srgbClr val="1B280D"/>
                </a:solidFill>
                <a:latin typeface="Public Sans"/>
              </a:rPr>
              <a:t>National Suicide Prevention Hotline: </a:t>
            </a:r>
            <a:r>
              <a:rPr lang="en-US" sz="2070" dirty="0">
                <a:solidFill>
                  <a:srgbClr val="1B280D"/>
                </a:solidFill>
                <a:latin typeface="Public Sans Bold"/>
              </a:rPr>
              <a:t>Call 988 OR 800-273-TALK</a:t>
            </a:r>
          </a:p>
          <a:p>
            <a:pPr algn="just">
              <a:lnSpc>
                <a:spcPts val="2898"/>
              </a:lnSpc>
            </a:pPr>
            <a:r>
              <a:rPr lang="en-US" sz="2070" dirty="0">
                <a:solidFill>
                  <a:srgbClr val="1B280D"/>
                </a:solidFill>
                <a:latin typeface="Public Sans"/>
              </a:rPr>
              <a:t>Crisis Text Line: </a:t>
            </a:r>
            <a:r>
              <a:rPr lang="en-US" sz="2070" dirty="0">
                <a:solidFill>
                  <a:srgbClr val="1B280D"/>
                </a:solidFill>
                <a:latin typeface="Public Sans Bold"/>
              </a:rPr>
              <a:t>Text “COURAGE” to 741741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98533" y="3823053"/>
            <a:ext cx="14201383" cy="6025257"/>
            <a:chOff x="0" y="28575"/>
            <a:chExt cx="18935178" cy="8033678"/>
          </a:xfrm>
        </p:grpSpPr>
        <p:sp>
          <p:nvSpPr>
            <p:cNvPr id="3" name="TextBox 3"/>
            <p:cNvSpPr txBox="1"/>
            <p:nvPr/>
          </p:nvSpPr>
          <p:spPr>
            <a:xfrm>
              <a:off x="0" y="28575"/>
              <a:ext cx="18935178" cy="6927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60"/>
                </a:lnSpc>
              </a:pPr>
              <a:r>
                <a:rPr lang="en-US" sz="3600" dirty="0">
                  <a:solidFill>
                    <a:srgbClr val="000000"/>
                  </a:solidFill>
                  <a:latin typeface="Belleza Bold"/>
                </a:rPr>
                <a:t>Upcoming Trainings for Staff &amp; Faculty (Fall 2022)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795918"/>
              <a:ext cx="18935178" cy="16465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40"/>
                </a:lnSpc>
              </a:pPr>
              <a:r>
                <a:rPr lang="en-US" sz="3600" dirty="0">
                  <a:solidFill>
                    <a:srgbClr val="191919"/>
                  </a:solidFill>
                  <a:latin typeface="Assistant Extra Light Bold"/>
                </a:rPr>
                <a:t>Wednesday, November 9, 1pm-3pm (In-Person)</a:t>
              </a:r>
            </a:p>
            <a:p>
              <a:pPr>
                <a:lnSpc>
                  <a:spcPts val="5040"/>
                </a:lnSpc>
              </a:pPr>
              <a:r>
                <a:rPr lang="en-US" sz="3600" dirty="0">
                  <a:solidFill>
                    <a:srgbClr val="191919"/>
                  </a:solidFill>
                  <a:latin typeface="Assistant Extra Light Bold"/>
                </a:rPr>
                <a:t>Thursday, December 8, 10am-12pm (Zoom)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071873"/>
              <a:ext cx="18935178" cy="6927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60"/>
                </a:lnSpc>
              </a:pPr>
              <a:r>
                <a:rPr lang="en-US" sz="3600">
                  <a:solidFill>
                    <a:srgbClr val="191919"/>
                  </a:solidFill>
                  <a:latin typeface="Belleza Bold"/>
                </a:rPr>
                <a:t>Sign Up (with Link or QR Code):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839216"/>
              <a:ext cx="18935178" cy="42230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40"/>
                </a:lnSpc>
              </a:pPr>
              <a:r>
                <a:rPr lang="en-US" sz="3600" dirty="0">
                  <a:solidFill>
                    <a:srgbClr val="191919"/>
                  </a:solidFill>
                  <a:latin typeface="Assistant Extra Light Bold"/>
                  <a:hlinkClick r:id="rId2"/>
                </a:rPr>
                <a:t>https://dartmouth.co1.qualtrics.com/jfe/form/SV_7Pq1SS0tBFYLzrU</a:t>
              </a:r>
              <a:endParaRPr lang="en-US" sz="3600" dirty="0">
                <a:solidFill>
                  <a:srgbClr val="191919"/>
                </a:solidFill>
                <a:latin typeface="Assistant Extra Light Bold"/>
              </a:endParaRPr>
            </a:p>
            <a:p>
              <a:pPr>
                <a:lnSpc>
                  <a:spcPts val="5040"/>
                </a:lnSpc>
              </a:pPr>
              <a:endParaRPr lang="en-US" sz="3600" dirty="0">
                <a:solidFill>
                  <a:srgbClr val="191919"/>
                </a:solidFill>
                <a:latin typeface="Assistant Extra Light Bold"/>
              </a:endParaRPr>
            </a:p>
            <a:p>
              <a:pPr>
                <a:lnSpc>
                  <a:spcPts val="5040"/>
                </a:lnSpc>
              </a:pPr>
              <a:r>
                <a:rPr lang="en-US" sz="3600" dirty="0">
                  <a:solidFill>
                    <a:srgbClr val="191919"/>
                  </a:solidFill>
                  <a:latin typeface="Assistant Extra Light Bold"/>
                </a:rPr>
                <a:t>		If you are interested in your department receiving the Campus 			Connect Training, please email Dominique Walton 					(</a:t>
              </a:r>
              <a:r>
                <a:rPr lang="en-US" sz="3600" dirty="0">
                  <a:solidFill>
                    <a:srgbClr val="191919"/>
                  </a:solidFill>
                  <a:latin typeface="Assistant Extra Light Bold"/>
                  <a:hlinkClick r:id="rId3"/>
                </a:rPr>
                <a:t>dominique.walton@dartmouth.edu</a:t>
              </a:r>
              <a:r>
                <a:rPr lang="en-US" sz="3600" dirty="0">
                  <a:solidFill>
                    <a:srgbClr val="191919"/>
                  </a:solidFill>
                  <a:latin typeface="Assistant Extra Light Bold"/>
                </a:rPr>
                <a:t> to make this request.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391761">
            <a:off x="-3843964" y="6485858"/>
            <a:ext cx="6062415" cy="817237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625631" y="-1430243"/>
            <a:ext cx="7324738" cy="705249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95665" y="8375138"/>
            <a:ext cx="2281713" cy="219690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716089" y="1699960"/>
            <a:ext cx="3767654" cy="32196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4625631" y="5451914"/>
            <a:ext cx="1825861" cy="1825861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399262" y="470895"/>
            <a:ext cx="13043719" cy="1106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40"/>
              </a:lnSpc>
            </a:pPr>
            <a:r>
              <a:rPr lang="en-US" sz="7200">
                <a:solidFill>
                  <a:srgbClr val="191919"/>
                </a:solidFill>
                <a:latin typeface="Belleza"/>
              </a:rPr>
              <a:t>Want to Learn More?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99262" y="2334971"/>
            <a:ext cx="16897321" cy="670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en-US" sz="4200">
                <a:solidFill>
                  <a:srgbClr val="191919"/>
                </a:solidFill>
                <a:latin typeface="Assistant Regular Bold"/>
              </a:rPr>
              <a:t>Sign Up for the Campus Connect Suicide Prevention Training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244</Words>
  <Application>Microsoft Office PowerPoint</Application>
  <PresentationFormat>Custom</PresentationFormat>
  <Paragraphs>39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4" baseType="lpstr">
      <vt:lpstr>Arial</vt:lpstr>
      <vt:lpstr>Assistant Regular Bold</vt:lpstr>
      <vt:lpstr>Public Sans Bold</vt:lpstr>
      <vt:lpstr>Public Sans</vt:lpstr>
      <vt:lpstr>Calibri</vt:lpstr>
      <vt:lpstr>Assistant Extra Light Bold</vt:lpstr>
      <vt:lpstr>Assistant Regular</vt:lpstr>
      <vt:lpstr>Belleza Bold</vt:lpstr>
      <vt:lpstr>Public Sans Bold Italics</vt:lpstr>
      <vt:lpstr>Belleza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Dartmouth Day of Caring</dc:title>
  <cp:lastModifiedBy>Isabella N. Schiro</cp:lastModifiedBy>
  <cp:revision>4</cp:revision>
  <dcterms:created xsi:type="dcterms:W3CDTF">2006-08-16T00:00:00Z</dcterms:created>
  <dcterms:modified xsi:type="dcterms:W3CDTF">2022-10-21T19:40:17Z</dcterms:modified>
  <dc:identifier>DAFOYlDz0I0</dc:identifier>
</cp:coreProperties>
</file>